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Lora"/>
      <p:regular r:id="rId24"/>
      <p:bold r:id="rId25"/>
      <p:italic r:id="rId26"/>
      <p:boldItalic r:id="rId27"/>
    </p:embeddedFont>
    <p:embeddedFont>
      <p:font typeface="Quattrocento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or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Lor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d2bee06a6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d2bee06a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d30bfa04b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d30bfa0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249a67da24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249a67da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d30bfa04b0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d30bfa04b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49a67da24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49a67da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249a67da24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249a67da2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d30bfa04b0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d30bfa04b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d30bfa04b0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d30bfa04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d30bfa04b0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d30bfa04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d30bfa04b0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d30bfa04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d30bfa04b0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d30bfa04b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d30bfa04b0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d30bfa04b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d309e468c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d309e468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2424d57d1b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2424d57d1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d30bfa04b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d30bfa04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d30bfa04b0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d30bfa04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d2bee06a61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d2bee06a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d30bfa04b0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d30bfa04b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d309e468cf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d309e468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996625" y="865275"/>
            <a:ext cx="5614500" cy="18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996625" y="2749338"/>
            <a:ext cx="62334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8222075" y="50025"/>
            <a:ext cx="846600" cy="8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6200" y="1175900"/>
            <a:ext cx="1161225" cy="13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996625" y="4036650"/>
            <a:ext cx="5771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3" type="subTitle"/>
          </p:nvPr>
        </p:nvSpPr>
        <p:spPr>
          <a:xfrm>
            <a:off x="996625" y="4588200"/>
            <a:ext cx="5771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2557600" y="2727150"/>
            <a:ext cx="2934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Tiago Amorim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t100675@dac.unicamp.br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71" name="Google Shape;71;p12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2"/>
          <p:cNvSpPr txBox="1"/>
          <p:nvPr/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Perguntas?</a:t>
            </a:r>
            <a:endParaRPr sz="6000"/>
          </a:p>
        </p:txBody>
      </p:sp>
      <p:cxnSp>
        <p:nvCxnSpPr>
          <p:cNvPr id="73" name="Google Shape;73;p12"/>
          <p:cNvCxnSpPr/>
          <p:nvPr/>
        </p:nvCxnSpPr>
        <p:spPr>
          <a:xfrm>
            <a:off x="6434675" y="1418175"/>
            <a:ext cx="2709300" cy="1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2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kkkkkkkkkkkk</a:t>
            </a:r>
            <a:endParaRPr/>
          </a:p>
        </p:txBody>
      </p:sp>
      <p:sp>
        <p:nvSpPr>
          <p:cNvPr id="75" name="Google Shape;75;p12"/>
          <p:cNvSpPr txBox="1"/>
          <p:nvPr/>
        </p:nvSpPr>
        <p:spPr>
          <a:xfrm>
            <a:off x="8222075" y="50025"/>
            <a:ext cx="846600" cy="8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425" y="2469263"/>
            <a:ext cx="1161225" cy="13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831775" y="859175"/>
            <a:ext cx="1139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 b="1"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s">
  <p:cSld name="CUSTOM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613" y="168463"/>
            <a:ext cx="6408776" cy="48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6707" l="0" r="0" t="72139"/>
          <a:stretch/>
        </p:blipFill>
        <p:spPr>
          <a:xfrm rot="5400000">
            <a:off x="-1865338" y="2178462"/>
            <a:ext cx="4958100" cy="7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83" name="Google Shape;83;p1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98" name="Google Shape;98;p14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04" name="Google Shape;104;p14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4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656888" y="387284"/>
            <a:ext cx="251793" cy="333679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12" name="Google Shape;112;p14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18" name="Google Shape;118;p1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26" name="Google Shape;126;p14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4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35" name="Google Shape;135;p14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38" name="Google Shape;138;p1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41" name="Google Shape;141;p14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45" name="Google Shape;145;p14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3" name="Google Shape;153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60" name="Google Shape;160;p1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4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66" name="Google Shape;166;p14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69" name="Google Shape;169;p14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14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75" name="Google Shape;175;p14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78" name="Google Shape;178;p14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4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86" name="Google Shape;186;p14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92" name="Google Shape;192;p14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201" name="Google Shape;201;p14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4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206" name="Google Shape;206;p14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211" name="Google Shape;211;p14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216" name="Google Shape;216;p1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219" name="Google Shape;219;p1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222" name="Google Shape;222;p14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226" name="Google Shape;226;p1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4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229" name="Google Shape;229;p14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4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4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240" name="Google Shape;240;p14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4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244" name="Google Shape;244;p1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247" name="Google Shape;247;p1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252" name="Google Shape;252;p14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257" name="Google Shape;257;p14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4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264" name="Google Shape;264;p14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4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274" name="Google Shape;274;p14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4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278" name="Google Shape;278;p14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282" name="Google Shape;282;p14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14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288" name="Google Shape;288;p1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4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291" name="Google Shape;291;p1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4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299" name="Google Shape;299;p1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4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306" name="Google Shape;306;p1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4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309" name="Google Shape;309;p1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14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318" name="Google Shape;318;p14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327" name="Google Shape;327;p14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4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330" name="Google Shape;330;p1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4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337" name="Google Shape;337;p1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345" name="Google Shape;345;p14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349" name="Google Shape;349;p14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14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356" name="Google Shape;356;p14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4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360" name="Google Shape;360;p14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4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364" name="Google Shape;364;p14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4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370" name="Google Shape;370;p14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14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398" name="Google Shape;398;p1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1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422" name="Google Shape;422;p14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4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437" name="Google Shape;437;p14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14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441" name="Google Shape;441;p14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4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448" name="Google Shape;448;p1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14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457" name="Google Shape;457;p14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4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461" name="Google Shape;461;p14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14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467" name="Google Shape;467;p14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14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475" name="Google Shape;475;p14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482" name="Google Shape;482;p14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4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492" name="Google Shape;492;p1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14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504" name="Google Shape;504;p1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14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510" name="Google Shape;510;p14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s">
  <p:cSld name="CUSTOM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15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19" name="Google Shape;519;p15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5" name="Google Shape;525;p15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26" name="Google Shape;526;p15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0" name="Google Shape;530;p15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31" name="Google Shape;531;p15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4" name="Google Shape;534;p15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35" name="Google Shape;535;p15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0" name="Google Shape;540;p15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41" name="Google Shape;541;p15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4" name="Google Shape;544;p15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45" name="Google Shape;545;p15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9" name="Google Shape;549;p15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50" name="Google Shape;550;p15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55" name="Google Shape;555;p15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56" name="Google Shape;556;p15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2" name="Google Shape;562;p15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63" name="Google Shape;563;p15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66" name="Google Shape;566;p15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70" name="Google Shape;570;p15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76" name="Google Shape;576;p15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77" name="Google Shape;577;p15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2" name="Google Shape;582;p15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83" name="Google Shape;583;p15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86" name="Google Shape;586;p15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87" name="Google Shape;587;p1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88" name="Google Shape;588;p1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98" name="Google Shape;598;p15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04" name="Google Shape;604;p15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605" name="Google Shape;605;p15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09" name="Google Shape;609;p15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610" name="Google Shape;610;p15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5" name="Google Shape;615;p15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616" name="Google Shape;616;p15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2" name="Google Shape;622;p15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623" name="Google Shape;623;p15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7" name="Google Shape;627;p15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628" name="Google Shape;628;p15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32" name="Google Shape;632;p15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633" name="Google Shape;633;p15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38" name="Google Shape;638;p15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639" name="Google Shape;639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49" name="Google Shape;649;p15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650" name="Google Shape;650;p15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53" name="Google Shape;653;p15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654" name="Google Shape;654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7" name="Google Shape;657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8" name="Google Shape;658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0" name="Google Shape;660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1" name="Google Shape;661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63" name="Google Shape;663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64" name="Google Shape;664;p15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665" name="Google Shape;665;p15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69" name="Google Shape;669;p15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670" name="Google Shape;670;p1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5" name="Google Shape;675;p1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6" name="Google Shape;676;p1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80" name="Google Shape;680;p15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681" name="Google Shape;681;p1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88" name="Google Shape;688;p15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689" name="Google Shape;689;p15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3" name="Google Shape;693;p15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694" name="Google Shape;694;p15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8" name="Google Shape;698;p15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699" name="Google Shape;699;p15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705" name="Google Shape;705;p15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1" name="Google Shape;711;p15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712" name="Google Shape;712;p15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5" name="Google Shape;715;p15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716" name="Google Shape;716;p15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722" name="Google Shape;722;p15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8" name="Google Shape;728;p15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729" name="Google Shape;729;p15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2" name="Google Shape;732;p15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733" name="Google Shape;733;p15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7" name="Google Shape;737;p15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738" name="Google Shape;738;p15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44" name="Google Shape;744;p15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745" name="Google Shape;745;p15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52" name="Google Shape;752;p15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753" name="Google Shape;753;p15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57" name="Google Shape;757;p15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758" name="Google Shape;758;p15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61" name="Google Shape;761;p15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762" name="Google Shape;762;p15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65" name="Google Shape;765;p15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766" name="Google Shape;766;p15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70" name="Google Shape;770;p15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771" name="Google Shape;771;p15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75" name="Google Shape;775;p15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776" name="Google Shape;776;p15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81" name="Google Shape;781;p15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782" name="Google Shape;782;p15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4" name="Google Shape;784;p15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15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6" name="Google Shape;786;p15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7" name="Google Shape;787;p15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88" name="Google Shape;788;p15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789" name="Google Shape;789;p15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96" name="Google Shape;796;p15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797" name="Google Shape;797;p15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09" name="Google Shape;809;p15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810" name="Google Shape;810;p15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4" name="Google Shape;814;p15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815" name="Google Shape;815;p15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8" name="Google Shape;818;p15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819" name="Google Shape;819;p15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25" name="Google Shape;825;p15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826" name="Google Shape;826;p15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34" name="Google Shape;834;p15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835" name="Google Shape;835;p15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47" name="Google Shape;847;p15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848" name="Google Shape;848;p1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861" name="Google Shape;861;p15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73" name="Google Shape;873;p15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874" name="Google Shape;874;p15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80" name="Google Shape;880;p15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881" name="Google Shape;881;p15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96" name="Google Shape;896;p15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897" name="Google Shape;897;p15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01" name="Google Shape;901;p15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902" name="Google Shape;902;p15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903" name="Google Shape;903;p15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4" name="Google Shape;904;p15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5" name="Google Shape;905;p15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06" name="Google Shape;906;p15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07" name="Google Shape;907;p15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8" name="Google Shape;908;p15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9" name="Google Shape;909;p15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10" name="Google Shape;910;p15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11" name="Google Shape;911;p15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14" name="Google Shape;914;p15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15" name="Google Shape;915;p15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6" name="Google Shape;916;p15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7" name="Google Shape;917;p15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918" name="Google Shape;918;p15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919" name="Google Shape;919;p15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27" name="Google Shape;927;p15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928" name="Google Shape;928;p15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52" name="Google Shape;952;p15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953" name="Google Shape;953;p1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56" name="Google Shape;956;p1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957" name="Google Shape;957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59" name="Google Shape;959;p1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960" name="Google Shape;960;p1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022300" y="32731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flipH="1" rot="10800000">
            <a:off x="-6025" y="2562762"/>
            <a:ext cx="91440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 txBox="1"/>
          <p:nvPr>
            <p:ph type="ctrTitle"/>
          </p:nvPr>
        </p:nvSpPr>
        <p:spPr>
          <a:xfrm>
            <a:off x="2022225" y="1998323"/>
            <a:ext cx="3787800" cy="1159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681200" y="1511150"/>
            <a:ext cx="5781600" cy="17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17475" y="1009100"/>
            <a:ext cx="36990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739274" y="1009100"/>
            <a:ext cx="36990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0" y="750725"/>
            <a:ext cx="91416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Alt">
  <p:cSld name="TITLE_AND_TWO_COLUMNS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17475" y="1009100"/>
            <a:ext cx="55230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599149" y="1009100"/>
            <a:ext cx="18390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4" name="Google Shape;44;p7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7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17475" y="1041475"/>
            <a:ext cx="25158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3462164" y="1041475"/>
            <a:ext cx="25158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06853" y="1041475"/>
            <a:ext cx="25158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52" name="Google Shape;52;p8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9"/>
          <p:cNvCxnSpPr/>
          <p:nvPr/>
        </p:nvCxnSpPr>
        <p:spPr>
          <a:xfrm>
            <a:off x="0" y="750725"/>
            <a:ext cx="9144000" cy="9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9"/>
          <p:cNvSpPr/>
          <p:nvPr/>
        </p:nvSpPr>
        <p:spPr>
          <a:xfrm>
            <a:off x="817475" y="547767"/>
            <a:ext cx="405900" cy="40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1351350" y="532925"/>
            <a:ext cx="6605100" cy="4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b="1" sz="24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647400" y="231450"/>
            <a:ext cx="7754100" cy="3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36350" y="4158000"/>
            <a:ext cx="5871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20120" y="342270"/>
            <a:ext cx="7938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b="1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200" y="0"/>
            <a:ext cx="699725" cy="783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"/>
          <p:cNvSpPr txBox="1"/>
          <p:nvPr>
            <p:ph type="ctrTitle"/>
          </p:nvPr>
        </p:nvSpPr>
        <p:spPr>
          <a:xfrm>
            <a:off x="996625" y="865275"/>
            <a:ext cx="5614500" cy="18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ReCycleGAN: Revisitando a CycleGAN</a:t>
            </a:r>
            <a:endParaRPr/>
          </a:p>
        </p:txBody>
      </p:sp>
      <p:sp>
        <p:nvSpPr>
          <p:cNvPr id="967" name="Google Shape;967;p16"/>
          <p:cNvSpPr txBox="1"/>
          <p:nvPr>
            <p:ph idx="2" type="title"/>
          </p:nvPr>
        </p:nvSpPr>
        <p:spPr>
          <a:xfrm>
            <a:off x="996625" y="2749338"/>
            <a:ext cx="62334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8" name="Google Shape;968;p16"/>
          <p:cNvSpPr txBox="1"/>
          <p:nvPr>
            <p:ph idx="1" type="subTitle"/>
          </p:nvPr>
        </p:nvSpPr>
        <p:spPr>
          <a:xfrm>
            <a:off x="996625" y="4036650"/>
            <a:ext cx="5771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Generativas (IA376N) - 2024S2</a:t>
            </a:r>
            <a:endParaRPr/>
          </a:p>
        </p:txBody>
      </p:sp>
      <p:sp>
        <p:nvSpPr>
          <p:cNvPr id="969" name="Google Shape;969;p16"/>
          <p:cNvSpPr txBox="1"/>
          <p:nvPr>
            <p:ph idx="3" type="subTitle"/>
          </p:nvPr>
        </p:nvSpPr>
        <p:spPr>
          <a:xfrm>
            <a:off x="996625" y="4588200"/>
            <a:ext cx="5771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Freitas (289.996)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Tiago Amorim (100.675)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46" y="1139700"/>
            <a:ext cx="5313800" cy="13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43" y="2541749"/>
            <a:ext cx="7867083" cy="25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243" y="881450"/>
            <a:ext cx="3135674" cy="166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" name="Google Shape;1063;p25"/>
          <p:cNvGrpSpPr/>
          <p:nvPr/>
        </p:nvGrpSpPr>
        <p:grpSpPr>
          <a:xfrm>
            <a:off x="0" y="0"/>
            <a:ext cx="9144000" cy="881449"/>
            <a:chOff x="0" y="2487850"/>
            <a:chExt cx="9144000" cy="881449"/>
          </a:xfrm>
        </p:grpSpPr>
        <p:pic>
          <p:nvPicPr>
            <p:cNvPr id="1064" name="Google Shape;1064;p25"/>
            <p:cNvPicPr preferRelativeResize="0"/>
            <p:nvPr/>
          </p:nvPicPr>
          <p:blipFill rotWithShape="1">
            <a:blip r:embed="rId6">
              <a:alphaModFix/>
            </a:blip>
            <a:srcRect b="95183" l="0" r="0" t="0"/>
            <a:stretch/>
          </p:blipFill>
          <p:spPr>
            <a:xfrm>
              <a:off x="0" y="2487850"/>
              <a:ext cx="9144000" cy="17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25"/>
            <p:cNvPicPr preferRelativeResize="0"/>
            <p:nvPr/>
          </p:nvPicPr>
          <p:blipFill rotWithShape="1">
            <a:blip r:embed="rId6">
              <a:alphaModFix/>
            </a:blip>
            <a:srcRect b="0" l="0" r="0" t="81118"/>
            <a:stretch/>
          </p:blipFill>
          <p:spPr>
            <a:xfrm>
              <a:off x="0" y="2666999"/>
              <a:ext cx="9144000" cy="70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Aplicar elementos de estudos mais recentes à CycleGAN e avaliar possíveis ganhos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Novos elementos na arquitetura da rede.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Funções de perda adicionais.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Novas métricas de avaliação.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Comparativo com outras redes.</a:t>
            </a:r>
            <a:endParaRPr/>
          </a:p>
        </p:txBody>
      </p:sp>
      <p:sp>
        <p:nvSpPr>
          <p:cNvPr id="1071" name="Google Shape;1071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26"/>
          <p:cNvSpPr txBox="1"/>
          <p:nvPr>
            <p:ph type="title"/>
          </p:nvPr>
        </p:nvSpPr>
        <p:spPr>
          <a:xfrm>
            <a:off x="1351350" y="532925"/>
            <a:ext cx="30735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Proposta de Projeto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27"/>
          <p:cNvSpPr txBox="1"/>
          <p:nvPr>
            <p:ph type="title"/>
          </p:nvPr>
        </p:nvSpPr>
        <p:spPr>
          <a:xfrm>
            <a:off x="1351350" y="532925"/>
            <a:ext cx="31497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Proposta de Projeto</a:t>
            </a:r>
            <a:endParaRPr/>
          </a:p>
        </p:txBody>
      </p:sp>
      <p:sp>
        <p:nvSpPr>
          <p:cNvPr id="1079" name="Google Shape;1079;p27"/>
          <p:cNvSpPr/>
          <p:nvPr/>
        </p:nvSpPr>
        <p:spPr>
          <a:xfrm>
            <a:off x="458850" y="1124575"/>
            <a:ext cx="3953400" cy="1894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Skip connections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Camadas de atenção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Adaptadores LoRA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0" name="Google Shape;1080;p27"/>
          <p:cNvSpPr/>
          <p:nvPr/>
        </p:nvSpPr>
        <p:spPr>
          <a:xfrm>
            <a:off x="4501050" y="1124575"/>
            <a:ext cx="3953400" cy="18948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Perdas baseadas em redes pré-treinadas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Suavização do Gerador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1" name="Google Shape;1081;p27"/>
          <p:cNvSpPr/>
          <p:nvPr/>
        </p:nvSpPr>
        <p:spPr>
          <a:xfrm>
            <a:off x="458850" y="3095575"/>
            <a:ext cx="3953400" cy="18948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FID			PSNR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SSIM		LPIPS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2" name="Google Shape;1082;p27"/>
          <p:cNvSpPr/>
          <p:nvPr/>
        </p:nvSpPr>
        <p:spPr>
          <a:xfrm>
            <a:off x="4501038" y="3095575"/>
            <a:ext cx="3953400" cy="1894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Percepção de usuários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Redes de difusão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8"/>
          <p:cNvSpPr txBox="1"/>
          <p:nvPr>
            <p:ph idx="1" type="body"/>
          </p:nvPr>
        </p:nvSpPr>
        <p:spPr>
          <a:xfrm>
            <a:off x="786150" y="1017525"/>
            <a:ext cx="42195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Deng et al., em </a:t>
            </a:r>
            <a:r>
              <a:rPr b="1" lang="en"/>
              <a:t>StyTr2: Image Style Transfer with Transformers</a:t>
            </a:r>
            <a:r>
              <a:rPr lang="en"/>
              <a:t>, utiliza funções de perda com base em </a:t>
            </a:r>
            <a:r>
              <a:rPr i="1" lang="en" u="sng"/>
              <a:t>features </a:t>
            </a:r>
            <a:r>
              <a:rPr lang="en" u="sng"/>
              <a:t>extraídas de uma VGG19</a:t>
            </a:r>
            <a:r>
              <a:rPr lang="en"/>
              <a:t> pré-treinada e arquitetura </a:t>
            </a:r>
            <a:r>
              <a:rPr i="1" lang="en" u="sng"/>
              <a:t>Transformers</a:t>
            </a:r>
            <a:r>
              <a:rPr lang="en"/>
              <a:t>.</a:t>
            </a:r>
            <a:endParaRPr/>
          </a:p>
        </p:txBody>
      </p:sp>
      <p:sp>
        <p:nvSpPr>
          <p:cNvPr id="1088" name="Google Shape;1088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28"/>
          <p:cNvSpPr txBox="1"/>
          <p:nvPr>
            <p:ph type="title"/>
          </p:nvPr>
        </p:nvSpPr>
        <p:spPr>
          <a:xfrm>
            <a:off x="1351350" y="532925"/>
            <a:ext cx="55266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Baseada em Features de VGG19</a:t>
            </a:r>
            <a:endParaRPr/>
          </a:p>
        </p:txBody>
      </p:sp>
      <p:pic>
        <p:nvPicPr>
          <p:cNvPr id="1090" name="Google Shape;10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50" y="3870375"/>
            <a:ext cx="3299876" cy="12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225" y="1243450"/>
            <a:ext cx="26479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103" y="1948300"/>
            <a:ext cx="2930425" cy="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038" y="3021438"/>
            <a:ext cx="43338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9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Parmar et al., em </a:t>
            </a:r>
            <a:r>
              <a:rPr b="1" lang="en"/>
              <a:t>One-Step Image Translation with Text-to-Image Models</a:t>
            </a:r>
            <a:r>
              <a:rPr lang="en"/>
              <a:t>, f</a:t>
            </a:r>
            <a:r>
              <a:rPr lang="en"/>
              <a:t>ez uso de </a:t>
            </a:r>
            <a:r>
              <a:rPr lang="en" u="sng"/>
              <a:t>skip connections</a:t>
            </a:r>
            <a:r>
              <a:rPr lang="en"/>
              <a:t> e </a:t>
            </a:r>
            <a:r>
              <a:rPr lang="en" u="sng"/>
              <a:t>adaptadores LoRA</a:t>
            </a:r>
            <a:r>
              <a:rPr lang="en"/>
              <a:t> para melhor condicionar a saída à entrada com um modelo de difusão.</a:t>
            </a:r>
            <a:endParaRPr/>
          </a:p>
        </p:txBody>
      </p:sp>
      <p:sp>
        <p:nvSpPr>
          <p:cNvPr id="1099" name="Google Shape;1099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29"/>
          <p:cNvSpPr txBox="1"/>
          <p:nvPr>
            <p:ph type="title"/>
          </p:nvPr>
        </p:nvSpPr>
        <p:spPr>
          <a:xfrm>
            <a:off x="1351350" y="532925"/>
            <a:ext cx="50316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Adaptação de Modelo de Difusão</a:t>
            </a:r>
            <a:endParaRPr/>
          </a:p>
        </p:txBody>
      </p:sp>
      <p:pic>
        <p:nvPicPr>
          <p:cNvPr id="1101" name="Google Shape;11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00" y="2945074"/>
            <a:ext cx="7526226" cy="20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30"/>
          <p:cNvSpPr txBox="1"/>
          <p:nvPr>
            <p:ph type="title"/>
          </p:nvPr>
        </p:nvSpPr>
        <p:spPr>
          <a:xfrm>
            <a:off x="1351350" y="532925"/>
            <a:ext cx="20571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pic>
        <p:nvPicPr>
          <p:cNvPr id="1108" name="Google Shape;11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600" y="968525"/>
            <a:ext cx="1869569" cy="17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150" y="3160300"/>
            <a:ext cx="1601775" cy="15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076" y="2921050"/>
            <a:ext cx="1943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30"/>
          <p:cNvSpPr/>
          <p:nvPr/>
        </p:nvSpPr>
        <p:spPr>
          <a:xfrm rot="-3006130">
            <a:off x="5437703" y="2246751"/>
            <a:ext cx="548626" cy="1038905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12" name="Google Shape;1112;p30"/>
          <p:cNvPicPr preferRelativeResize="0"/>
          <p:nvPr/>
        </p:nvPicPr>
        <p:blipFill rotWithShape="1">
          <a:blip r:embed="rId6">
            <a:alphaModFix/>
          </a:blip>
          <a:srcRect b="16565" l="15112" r="17393" t="13684"/>
          <a:stretch/>
        </p:blipFill>
        <p:spPr>
          <a:xfrm>
            <a:off x="6286525" y="817350"/>
            <a:ext cx="1703650" cy="9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30"/>
          <p:cNvSpPr/>
          <p:nvPr/>
        </p:nvSpPr>
        <p:spPr>
          <a:xfrm rot="-8234250">
            <a:off x="3480018" y="2246714"/>
            <a:ext cx="548780" cy="1038973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4" name="Google Shape;1114;p30"/>
          <p:cNvSpPr/>
          <p:nvPr/>
        </p:nvSpPr>
        <p:spPr>
          <a:xfrm rot="-6158255">
            <a:off x="5549305" y="1016475"/>
            <a:ext cx="548488" cy="103895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1"/>
          <p:cNvSpPr txBox="1"/>
          <p:nvPr>
            <p:ph idx="1" type="body"/>
          </p:nvPr>
        </p:nvSpPr>
        <p:spPr>
          <a:xfrm>
            <a:off x="786150" y="1017525"/>
            <a:ext cx="7712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Transferência de estilo: </a:t>
            </a:r>
            <a:r>
              <a:rPr b="1" lang="en"/>
              <a:t>Nexet 2017</a:t>
            </a:r>
            <a:endParaRPr b="1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50.000 imagens de câmeras automotivas.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Anotações de condição de luz e local.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Foco em 9.380 imagens de dia e noite em Nova York.</a:t>
            </a:r>
            <a:endParaRPr/>
          </a:p>
        </p:txBody>
      </p:sp>
      <p:sp>
        <p:nvSpPr>
          <p:cNvPr id="1120" name="Google Shape;1120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1" name="Google Shape;11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21" y="846075"/>
            <a:ext cx="137158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31"/>
          <p:cNvSpPr txBox="1"/>
          <p:nvPr>
            <p:ph type="title"/>
          </p:nvPr>
        </p:nvSpPr>
        <p:spPr>
          <a:xfrm>
            <a:off x="1351350" y="532925"/>
            <a:ext cx="44184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e Bases de Dados</a:t>
            </a:r>
            <a:endParaRPr/>
          </a:p>
        </p:txBody>
      </p:sp>
      <p:pic>
        <p:nvPicPr>
          <p:cNvPr id="1123" name="Google Shape;11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063" y="3379025"/>
            <a:ext cx="2438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538" y="3379025"/>
            <a:ext cx="2438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2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Remoção de ruídos: </a:t>
            </a:r>
            <a:r>
              <a:rPr b="1" lang="en"/>
              <a:t>O-Haze, I-Haze, D-Hazy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Imagens embaçadas e de referência.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1400 imagens com </a:t>
            </a:r>
            <a:r>
              <a:rPr lang="en"/>
              <a:t>mapas de profundidade para sintetizar cenas embaçadas.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Será utilizada como se fosse uma base não-pareada.</a:t>
            </a:r>
            <a:endParaRPr/>
          </a:p>
        </p:txBody>
      </p:sp>
      <p:sp>
        <p:nvSpPr>
          <p:cNvPr id="1130" name="Google Shape;1130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32"/>
          <p:cNvSpPr txBox="1"/>
          <p:nvPr>
            <p:ph type="title"/>
          </p:nvPr>
        </p:nvSpPr>
        <p:spPr>
          <a:xfrm>
            <a:off x="1351350" y="532925"/>
            <a:ext cx="44184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e Bases de Dados</a:t>
            </a:r>
            <a:endParaRPr/>
          </a:p>
        </p:txBody>
      </p:sp>
      <p:pic>
        <p:nvPicPr>
          <p:cNvPr id="1132" name="Google Shape;1132;p32"/>
          <p:cNvPicPr preferRelativeResize="0"/>
          <p:nvPr/>
        </p:nvPicPr>
        <p:blipFill rotWithShape="1">
          <a:blip r:embed="rId3">
            <a:alphaModFix/>
          </a:blip>
          <a:srcRect b="52760" l="0" r="81449" t="4769"/>
          <a:stretch/>
        </p:blipFill>
        <p:spPr>
          <a:xfrm>
            <a:off x="464200" y="3580275"/>
            <a:ext cx="1440205" cy="12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2"/>
          <p:cNvPicPr preferRelativeResize="0"/>
          <p:nvPr/>
        </p:nvPicPr>
        <p:blipFill rotWithShape="1">
          <a:blip r:embed="rId3">
            <a:alphaModFix/>
          </a:blip>
          <a:srcRect b="0" l="0" r="81449" t="57529"/>
          <a:stretch/>
        </p:blipFill>
        <p:spPr>
          <a:xfrm>
            <a:off x="2321246" y="3580275"/>
            <a:ext cx="1440205" cy="12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644" y="3646938"/>
            <a:ext cx="4351275" cy="11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1725" y="793550"/>
            <a:ext cx="1440200" cy="14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p33"/>
          <p:cNvSpPr txBox="1"/>
          <p:nvPr>
            <p:ph type="title"/>
          </p:nvPr>
        </p:nvSpPr>
        <p:spPr>
          <a:xfrm>
            <a:off x="1351350" y="532925"/>
            <a:ext cx="20982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142" name="Google Shape;1142;p33"/>
          <p:cNvGrpSpPr/>
          <p:nvPr/>
        </p:nvGrpSpPr>
        <p:grpSpPr>
          <a:xfrm>
            <a:off x="365427" y="1317925"/>
            <a:ext cx="8325491" cy="624775"/>
            <a:chOff x="361369" y="1687850"/>
            <a:chExt cx="5642488" cy="624775"/>
          </a:xfrm>
        </p:grpSpPr>
        <p:sp>
          <p:nvSpPr>
            <p:cNvPr id="1143" name="Google Shape;1143;p33"/>
            <p:cNvSpPr/>
            <p:nvPr/>
          </p:nvSpPr>
          <p:spPr>
            <a:xfrm rot="10800000">
              <a:off x="361369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 rot="10800000">
              <a:off x="2106600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 rot="10800000">
              <a:off x="3863281" y="1687850"/>
              <a:ext cx="2140575" cy="624775"/>
            </a:xfrm>
            <a:prstGeom prst="flowChartOnlineStorage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33"/>
            <p:cNvSpPr txBox="1"/>
            <p:nvPr/>
          </p:nvSpPr>
          <p:spPr>
            <a:xfrm>
              <a:off x="839825" y="1826088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SET</a:t>
              </a:r>
              <a:endParaRPr b="1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33"/>
            <p:cNvSpPr txBox="1"/>
            <p:nvPr/>
          </p:nvSpPr>
          <p:spPr>
            <a:xfrm>
              <a:off x="2661675" y="1826075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OUT</a:t>
              </a:r>
              <a:endParaRPr b="1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33"/>
            <p:cNvSpPr txBox="1"/>
            <p:nvPr/>
          </p:nvSpPr>
          <p:spPr>
            <a:xfrm>
              <a:off x="4360181" y="1826100"/>
              <a:ext cx="13488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NOV</a:t>
              </a:r>
              <a:endParaRPr b="1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49" name="Google Shape;1149;p33"/>
          <p:cNvSpPr/>
          <p:nvPr/>
        </p:nvSpPr>
        <p:spPr>
          <a:xfrm>
            <a:off x="2019700" y="1989800"/>
            <a:ext cx="1731000" cy="3936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Investigação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0" name="Google Shape;1150;p33"/>
          <p:cNvSpPr/>
          <p:nvPr/>
        </p:nvSpPr>
        <p:spPr>
          <a:xfrm>
            <a:off x="3319200" y="2451150"/>
            <a:ext cx="2428500" cy="393600"/>
          </a:xfrm>
          <a:prstGeom prst="rect">
            <a:avLst/>
          </a:prstGeom>
          <a:solidFill>
            <a:srgbClr val="56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Testes e Experimentos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1" name="Google Shape;1151;p33"/>
          <p:cNvSpPr/>
          <p:nvPr/>
        </p:nvSpPr>
        <p:spPr>
          <a:xfrm>
            <a:off x="4659650" y="2897125"/>
            <a:ext cx="2428500" cy="393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Avaliação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2" name="Google Shape;1152;p33"/>
          <p:cNvSpPr/>
          <p:nvPr/>
        </p:nvSpPr>
        <p:spPr>
          <a:xfrm>
            <a:off x="7088150" y="3358000"/>
            <a:ext cx="1401900" cy="393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Conclusão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550" y="2951125"/>
            <a:ext cx="2192375" cy="21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34"/>
          <p:cNvSpPr txBox="1"/>
          <p:nvPr>
            <p:ph type="ctrTitle"/>
          </p:nvPr>
        </p:nvSpPr>
        <p:spPr>
          <a:xfrm>
            <a:off x="2022225" y="2150725"/>
            <a:ext cx="30558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Perguntas?</a:t>
            </a:r>
            <a:endParaRPr sz="4000"/>
          </a:p>
        </p:txBody>
      </p:sp>
      <p:sp>
        <p:nvSpPr>
          <p:cNvPr id="1159" name="Google Shape;1159;p34"/>
          <p:cNvSpPr txBox="1"/>
          <p:nvPr>
            <p:ph idx="1" type="subTitle"/>
          </p:nvPr>
        </p:nvSpPr>
        <p:spPr>
          <a:xfrm>
            <a:off x="2022300" y="32731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60" name="Google Shape;11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725" y="2637950"/>
            <a:ext cx="520550" cy="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34"/>
          <p:cNvSpPr txBox="1"/>
          <p:nvPr/>
        </p:nvSpPr>
        <p:spPr>
          <a:xfrm>
            <a:off x="6554000" y="2636613"/>
            <a:ext cx="16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ReCycleGAN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Tradução imagem-imagem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Problema a resolver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Proposta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Base de dados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</a:t>
            </a:r>
            <a:r>
              <a:rPr lang="en"/>
              <a:t>C</a:t>
            </a:r>
            <a:r>
              <a:rPr lang="en"/>
              <a:t>ronograma</a:t>
            </a:r>
            <a:endParaRPr/>
          </a:p>
        </p:txBody>
      </p:sp>
      <p:sp>
        <p:nvSpPr>
          <p:cNvPr id="975" name="Google Shape;975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17"/>
          <p:cNvSpPr txBox="1"/>
          <p:nvPr>
            <p:ph type="title"/>
          </p:nvPr>
        </p:nvSpPr>
        <p:spPr>
          <a:xfrm>
            <a:off x="1351350" y="532925"/>
            <a:ext cx="14427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8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Mapeamento entre domínios que compartilham relação (</a:t>
            </a:r>
            <a:r>
              <a:rPr i="1" lang="en"/>
              <a:t>image-to-image translation</a:t>
            </a:r>
            <a:r>
              <a:rPr lang="en"/>
              <a:t>):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Transferência de estilo (</a:t>
            </a:r>
            <a:r>
              <a:rPr i="1" lang="en"/>
              <a:t>style transfer</a:t>
            </a:r>
            <a:r>
              <a:rPr lang="en"/>
              <a:t>)</a:t>
            </a:r>
            <a:br>
              <a:rPr lang="en"/>
            </a:br>
            <a:r>
              <a:rPr lang="en"/>
              <a:t>	Aumento de qualidade (image enhancement)</a:t>
            </a:r>
            <a:br>
              <a:rPr lang="en"/>
            </a:br>
            <a:r>
              <a:rPr lang="en"/>
              <a:t>	Remoção de ruído (image restoration)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2" name="Google Shape;982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3" name="Google Shape;983;p18"/>
          <p:cNvSpPr txBox="1"/>
          <p:nvPr>
            <p:ph type="title"/>
          </p:nvPr>
        </p:nvSpPr>
        <p:spPr>
          <a:xfrm>
            <a:off x="1351350" y="532925"/>
            <a:ext cx="43215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Tradução Imagem-Imagem</a:t>
            </a:r>
            <a:endParaRPr/>
          </a:p>
        </p:txBody>
      </p:sp>
      <p:pic>
        <p:nvPicPr>
          <p:cNvPr id="984" name="Google Shape;9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688" y="3310800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5" name="Google Shape;9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038" y="3310800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6" name="Google Shape;9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388" y="3310800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7" name="Google Shape;987;p18"/>
          <p:cNvSpPr/>
          <p:nvPr/>
        </p:nvSpPr>
        <p:spPr>
          <a:xfrm>
            <a:off x="3358463" y="3662400"/>
            <a:ext cx="548700" cy="5487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8" name="Google Shape;988;p18"/>
          <p:cNvSpPr/>
          <p:nvPr/>
        </p:nvSpPr>
        <p:spPr>
          <a:xfrm>
            <a:off x="5236813" y="3662400"/>
            <a:ext cx="548700" cy="548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9" name="Google Shape;989;p18"/>
          <p:cNvSpPr txBox="1"/>
          <p:nvPr/>
        </p:nvSpPr>
        <p:spPr>
          <a:xfrm>
            <a:off x="1256700" y="4608850"/>
            <a:ext cx="66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Fonte</a:t>
            </a:r>
            <a:r>
              <a:rPr lang="en" sz="1000">
                <a:solidFill>
                  <a:schemeClr val="dk1"/>
                </a:solidFill>
              </a:rPr>
              <a:t>: </a:t>
            </a:r>
            <a:r>
              <a:rPr lang="en" sz="1000">
                <a:solidFill>
                  <a:schemeClr val="dk1"/>
                </a:solidFill>
              </a:rPr>
              <a:t>Jeong, Somi, et al. "Memory-guided unsupervised image-to-image translation." </a:t>
            </a:r>
            <a:r>
              <a:rPr i="1" lang="en" sz="1000">
                <a:solidFill>
                  <a:schemeClr val="dk1"/>
                </a:solidFill>
              </a:rPr>
              <a:t>Proceedings of the IEEE/CVF conference on computer vision and pattern recognition</a:t>
            </a:r>
            <a:r>
              <a:rPr lang="en" sz="1000">
                <a:solidFill>
                  <a:schemeClr val="dk1"/>
                </a:solidFill>
              </a:rPr>
              <a:t>. 2021.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19"/>
          <p:cNvSpPr txBox="1"/>
          <p:nvPr>
            <p:ph type="title"/>
          </p:nvPr>
        </p:nvSpPr>
        <p:spPr>
          <a:xfrm>
            <a:off x="1351350" y="532925"/>
            <a:ext cx="42033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Tradução Imagem-Imagem</a:t>
            </a:r>
            <a:endParaRPr/>
          </a:p>
        </p:txBody>
      </p:sp>
      <p:pic>
        <p:nvPicPr>
          <p:cNvPr id="996" name="Google Shape;9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975" y="968525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975" y="2220425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8" name="Google Shape;9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975" y="3472325"/>
            <a:ext cx="1251900" cy="1251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9" name="Google Shape;999;p19"/>
          <p:cNvSpPr txBox="1"/>
          <p:nvPr/>
        </p:nvSpPr>
        <p:spPr>
          <a:xfrm>
            <a:off x="7596875" y="1363625"/>
            <a:ext cx="1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Conteúdo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0" name="Google Shape;10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34" y="3232750"/>
            <a:ext cx="2734941" cy="153840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1" name="Google Shape;10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4525" y="3232747"/>
            <a:ext cx="2734950" cy="15384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2" name="Google Shape;1002;p19"/>
          <p:cNvSpPr txBox="1"/>
          <p:nvPr/>
        </p:nvSpPr>
        <p:spPr>
          <a:xfrm>
            <a:off x="7596875" y="2615525"/>
            <a:ext cx="1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Estilo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3" name="Google Shape;1003;p19"/>
          <p:cNvSpPr txBox="1"/>
          <p:nvPr/>
        </p:nvSpPr>
        <p:spPr>
          <a:xfrm>
            <a:off x="7596875" y="3682688"/>
            <a:ext cx="1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Saída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4" name="Google Shape;1004;p19"/>
          <p:cNvSpPr txBox="1"/>
          <p:nvPr/>
        </p:nvSpPr>
        <p:spPr>
          <a:xfrm>
            <a:off x="477925" y="2760563"/>
            <a:ext cx="25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night_to_day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5" name="Google Shape;100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25" y="1454675"/>
            <a:ext cx="4267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9"/>
          <p:cNvSpPr txBox="1"/>
          <p:nvPr/>
        </p:nvSpPr>
        <p:spPr>
          <a:xfrm>
            <a:off x="439150" y="968525"/>
            <a:ext cx="25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horse2zebra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20"/>
          <p:cNvSpPr txBox="1"/>
          <p:nvPr>
            <p:ph type="title"/>
          </p:nvPr>
        </p:nvSpPr>
        <p:spPr>
          <a:xfrm>
            <a:off x="1351350" y="532925"/>
            <a:ext cx="32133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Quattrocento Sans"/>
                <a:ea typeface="Quattrocento Sans"/>
                <a:cs typeface="Quattrocento Sans"/>
                <a:sym typeface="Quattrocento Sans"/>
              </a:rPr>
              <a:t>Aumento de qualidade</a:t>
            </a:r>
            <a:endParaRPr/>
          </a:p>
        </p:txBody>
      </p:sp>
      <p:pic>
        <p:nvPicPr>
          <p:cNvPr id="1013" name="Google Shape;10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25" y="1056350"/>
            <a:ext cx="3657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20"/>
          <p:cNvPicPr preferRelativeResize="0"/>
          <p:nvPr/>
        </p:nvPicPr>
        <p:blipFill rotWithShape="1">
          <a:blip r:embed="rId4">
            <a:alphaModFix/>
          </a:blip>
          <a:srcRect b="8510" l="0" r="0" t="25617"/>
          <a:stretch/>
        </p:blipFill>
        <p:spPr>
          <a:xfrm>
            <a:off x="303425" y="3312575"/>
            <a:ext cx="4028101" cy="1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20"/>
          <p:cNvSpPr txBox="1"/>
          <p:nvPr/>
        </p:nvSpPr>
        <p:spPr>
          <a:xfrm>
            <a:off x="152400" y="4691550"/>
            <a:ext cx="82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https://iipvapi.com/spatial-domain-and-frequency-domain-for-image-enhancement</a:t>
            </a:r>
            <a:endParaRPr/>
          </a:p>
        </p:txBody>
      </p:sp>
      <p:sp>
        <p:nvSpPr>
          <p:cNvPr id="1016" name="Google Shape;1016;p20"/>
          <p:cNvSpPr txBox="1"/>
          <p:nvPr/>
        </p:nvSpPr>
        <p:spPr>
          <a:xfrm>
            <a:off x="303425" y="2847050"/>
            <a:ext cx="53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https://www.mathworks.com/discovery/image-enhancement.html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21"/>
          <p:cNvSpPr txBox="1"/>
          <p:nvPr>
            <p:ph type="title"/>
          </p:nvPr>
        </p:nvSpPr>
        <p:spPr>
          <a:xfrm>
            <a:off x="1351350" y="532925"/>
            <a:ext cx="26646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Quattrocento Sans"/>
                <a:ea typeface="Quattrocento Sans"/>
                <a:cs typeface="Quattrocento Sans"/>
                <a:sym typeface="Quattrocento Sans"/>
              </a:rPr>
              <a:t>Remoção de ruído</a:t>
            </a:r>
            <a:endParaRPr/>
          </a:p>
        </p:txBody>
      </p:sp>
      <p:pic>
        <p:nvPicPr>
          <p:cNvPr id="1023" name="Google Shape;10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825" y="1120925"/>
            <a:ext cx="5886377" cy="31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21"/>
          <p:cNvSpPr txBox="1"/>
          <p:nvPr/>
        </p:nvSpPr>
        <p:spPr>
          <a:xfrm>
            <a:off x="851825" y="4555775"/>
            <a:ext cx="68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https://qudata.com/en/news/old-photo-restoration-using-neural-networks/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2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Zhu et al., em </a:t>
            </a:r>
            <a:r>
              <a:rPr b="1" lang="en"/>
              <a:t>Unpaired Image-to-Image Translation using Cycle-Consistent Adversarial Networks</a:t>
            </a:r>
            <a:r>
              <a:rPr lang="en"/>
              <a:t> (2017)</a:t>
            </a:r>
            <a:r>
              <a:rPr lang="en"/>
              <a:t>, mostrou uma forma de treinar uma rede para copiar o estilo de um conjunto de imagens em uma imagem de referência com bases de </a:t>
            </a:r>
            <a:r>
              <a:rPr lang="en" u="sng"/>
              <a:t>dados não pareados</a:t>
            </a:r>
            <a:r>
              <a:rPr lang="en"/>
              <a:t>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30" name="Google Shape;1030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p22"/>
          <p:cNvSpPr txBox="1"/>
          <p:nvPr>
            <p:ph type="title"/>
          </p:nvPr>
        </p:nvSpPr>
        <p:spPr>
          <a:xfrm>
            <a:off x="1351350" y="532925"/>
            <a:ext cx="17130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032" name="Google Shape;10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00" y="3259488"/>
            <a:ext cx="4439950" cy="12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59" y="3378899"/>
            <a:ext cx="3693991" cy="10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3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Rede para copiar o estilo com </a:t>
            </a:r>
            <a:r>
              <a:rPr b="1" lang="en"/>
              <a:t>dados não pareados</a:t>
            </a:r>
            <a:r>
              <a:rPr lang="en"/>
              <a:t>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39" name="Google Shape;1039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23"/>
          <p:cNvSpPr txBox="1"/>
          <p:nvPr>
            <p:ph type="title"/>
          </p:nvPr>
        </p:nvSpPr>
        <p:spPr>
          <a:xfrm>
            <a:off x="1351350" y="532925"/>
            <a:ext cx="17130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041" name="Google Shape;10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87" y="1734766"/>
            <a:ext cx="5944826" cy="16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574" y="3649650"/>
            <a:ext cx="4210850" cy="11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4"/>
          <p:cNvSpPr txBox="1"/>
          <p:nvPr>
            <p:ph idx="1" type="body"/>
          </p:nvPr>
        </p:nvSpPr>
        <p:spPr>
          <a:xfrm>
            <a:off x="786150" y="1017528"/>
            <a:ext cx="7571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Grande avanço na qualidade das imagens geradas.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Treinamento e inferência nas redes mais novas depende de significativo recurso computacional (e.g.: modelos de difusão).</a:t>
            </a:r>
            <a:endParaRPr/>
          </a:p>
        </p:txBody>
      </p:sp>
      <p:cxnSp>
        <p:nvCxnSpPr>
          <p:cNvPr id="1048" name="Google Shape;1048;p24"/>
          <p:cNvCxnSpPr/>
          <p:nvPr/>
        </p:nvCxnSpPr>
        <p:spPr>
          <a:xfrm>
            <a:off x="2131875" y="3106875"/>
            <a:ext cx="61827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24"/>
          <p:cNvSpPr txBox="1"/>
          <p:nvPr>
            <p:ph type="title"/>
          </p:nvPr>
        </p:nvSpPr>
        <p:spPr>
          <a:xfrm>
            <a:off x="1351350" y="532925"/>
            <a:ext cx="24300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Atual</a:t>
            </a:r>
            <a:endParaRPr/>
          </a:p>
        </p:txBody>
      </p:sp>
      <p:pic>
        <p:nvPicPr>
          <p:cNvPr id="1051" name="Google Shape;1051;p24"/>
          <p:cNvPicPr preferRelativeResize="0"/>
          <p:nvPr/>
        </p:nvPicPr>
        <p:blipFill rotWithShape="1">
          <a:blip r:embed="rId3">
            <a:alphaModFix/>
          </a:blip>
          <a:srcRect b="49698" l="0" r="0" t="0"/>
          <a:stretch/>
        </p:blipFill>
        <p:spPr>
          <a:xfrm>
            <a:off x="594675" y="3302400"/>
            <a:ext cx="7867074" cy="12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24"/>
          <p:cNvSpPr txBox="1"/>
          <p:nvPr/>
        </p:nvSpPr>
        <p:spPr>
          <a:xfrm>
            <a:off x="642500" y="2908800"/>
            <a:ext cx="128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3" name="Google Shape;1053;p24"/>
          <p:cNvSpPr txBox="1"/>
          <p:nvPr/>
        </p:nvSpPr>
        <p:spPr>
          <a:xfrm>
            <a:off x="4038600" y="2908800"/>
            <a:ext cx="23292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Diferentes Modelos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4" name="Google Shape;1054;p24"/>
          <p:cNvSpPr txBox="1"/>
          <p:nvPr/>
        </p:nvSpPr>
        <p:spPr>
          <a:xfrm>
            <a:off x="642500" y="4554400"/>
            <a:ext cx="61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Fonte</a:t>
            </a:r>
            <a:r>
              <a:rPr lang="en" sz="1000">
                <a:solidFill>
                  <a:schemeClr val="dk1"/>
                </a:solidFill>
              </a:rPr>
              <a:t>: </a:t>
            </a:r>
            <a:r>
              <a:rPr lang="en" sz="1000">
                <a:solidFill>
                  <a:schemeClr val="dk1"/>
                </a:solidFill>
              </a:rPr>
              <a:t>Jeong, Somi, et al. "Memory-guided unsupervised image-to-image translation." </a:t>
            </a:r>
            <a:r>
              <a:rPr i="1" lang="en" sz="1000">
                <a:solidFill>
                  <a:schemeClr val="dk1"/>
                </a:solidFill>
              </a:rPr>
              <a:t>Proceedings of the IEEE/CVF conference on computer vision and pattern recognition</a:t>
            </a:r>
            <a:r>
              <a:rPr lang="en" sz="1000">
                <a:solidFill>
                  <a:schemeClr val="dk1"/>
                </a:solidFill>
              </a:rPr>
              <a:t>. 2021.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